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0" r:id="rId3"/>
  </p:sldIdLst>
  <p:sldSz cx="9324975" cy="6840538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04" y="28"/>
      </p:cViewPr>
      <p:guideLst>
        <p:guide orient="horz" pos="2155"/>
        <p:guide pos="2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895F5-83AF-4F17-AC7F-5A2EEC46FA85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25800" y="509588"/>
            <a:ext cx="34766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271" y="6456218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BB633-45D7-4F21-92A9-6A62BD3EB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40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B633-45D7-4F21-92A9-6A62BD3EBF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5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374" y="2125001"/>
            <a:ext cx="7926229" cy="14662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747" y="3876307"/>
            <a:ext cx="6527482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99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2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0607" y="273939"/>
            <a:ext cx="2098119" cy="58366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6248" y="273939"/>
            <a:ext cx="6138942" cy="58366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3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9" y="4395681"/>
            <a:ext cx="7926229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9" y="2899314"/>
            <a:ext cx="7926229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17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250" y="1596127"/>
            <a:ext cx="4118531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195" y="1596127"/>
            <a:ext cx="4118531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7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248" y="1531206"/>
            <a:ext cx="4120150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" y="2169338"/>
            <a:ext cx="4120150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6960" y="1531206"/>
            <a:ext cx="4121768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6960" y="2169338"/>
            <a:ext cx="4121768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94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10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89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50" y="272357"/>
            <a:ext cx="3067853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5807" y="272355"/>
            <a:ext cx="5212920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250" y="1431447"/>
            <a:ext cx="3067853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3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761" y="4788379"/>
            <a:ext cx="559498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7761" y="611217"/>
            <a:ext cx="559498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7761" y="5353673"/>
            <a:ext cx="559498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0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9" y="273939"/>
            <a:ext cx="8392478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249" y="1596127"/>
            <a:ext cx="8392478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250" y="6340168"/>
            <a:ext cx="2175827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3508-A70B-4605-BC61-04A827C84D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6034" y="6340168"/>
            <a:ext cx="295290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82899" y="6340168"/>
            <a:ext cx="2175827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626D7-39A4-4A95-8976-FF7F01BC75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34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andra.wiggin@cumbria.police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 noGrp="1"/>
          </p:cNvSpPr>
          <p:nvPr>
            <p:ph type="ctrTitle"/>
          </p:nvPr>
        </p:nvSpPr>
        <p:spPr>
          <a:xfrm>
            <a:off x="699374" y="971997"/>
            <a:ext cx="7926229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Sandra Wiggin</a:t>
            </a:r>
            <a:b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Victim’s Advocate </a:t>
            </a:r>
            <a:b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Email: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sandra.wiggin@cumbria.police.uk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OPCC Telephone: 01768-217743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2337" y="5382541"/>
            <a:ext cx="9324975" cy="14760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831" y="5508501"/>
            <a:ext cx="1368152" cy="12241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133" y="833639"/>
            <a:ext cx="3747971" cy="24420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600" dirty="0" smtClean="0">
              <a:solidFill>
                <a:sysClr val="windowText" lastClr="000000"/>
              </a:solidFill>
            </a:endParaRPr>
          </a:p>
          <a:p>
            <a:endParaRPr lang="en-GB" sz="1600" b="1" dirty="0" smtClean="0">
              <a:solidFill>
                <a:sysClr val="windowText" lastClr="000000"/>
              </a:solidFill>
            </a:endParaRPr>
          </a:p>
          <a:p>
            <a:endParaRPr lang="en-GB" sz="1600" b="1" dirty="0">
              <a:solidFill>
                <a:sysClr val="windowText" lastClr="000000"/>
              </a:solidFill>
            </a:endParaRPr>
          </a:p>
          <a:p>
            <a:endParaRPr lang="en-GB" sz="1600" b="1" dirty="0">
              <a:solidFill>
                <a:sysClr val="windowText" lastClr="000000"/>
              </a:solidFill>
            </a:endParaRPr>
          </a:p>
          <a:p>
            <a:endParaRPr lang="en-GB" sz="1400" b="1" dirty="0" smtClean="0">
              <a:solidFill>
                <a:sysClr val="windowText" lastClr="000000"/>
              </a:solidFill>
            </a:endParaRPr>
          </a:p>
          <a:p>
            <a:r>
              <a:rPr lang="en-GB" sz="1600" b="1" dirty="0" smtClean="0">
                <a:solidFill>
                  <a:sysClr val="windowText" lastClr="000000"/>
                </a:solidFill>
              </a:rPr>
              <a:t>Victims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</a:t>
            </a:r>
            <a:r>
              <a:rPr lang="en-GB" sz="1400" dirty="0" smtClean="0"/>
              <a:t>esponsible </a:t>
            </a:r>
            <a:r>
              <a:rPr lang="en-GB" sz="1400" dirty="0"/>
              <a:t>for the day‐to‐day management and function of the victims </a:t>
            </a:r>
            <a:r>
              <a:rPr lang="en-GB" sz="1400" dirty="0" smtClean="0"/>
              <a:t>in accordance </a:t>
            </a:r>
            <a:r>
              <a:rPr lang="en-GB" sz="1400" dirty="0"/>
              <a:t>with statutory obligations and ensuring the delivery in a </a:t>
            </a:r>
            <a:r>
              <a:rPr lang="en-GB" sz="1400" dirty="0" smtClean="0"/>
              <a:t>multi‐agency environment </a:t>
            </a:r>
            <a:r>
              <a:rPr lang="en-GB" sz="1400" dirty="0"/>
              <a:t>of the Commissioner’s vision of a victims’ centric criminal justice system.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ysClr val="windowText" lastClr="000000"/>
              </a:solidFill>
            </a:endParaRPr>
          </a:p>
          <a:p>
            <a:endParaRPr lang="en-GB" sz="1600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59134" y="3837812"/>
            <a:ext cx="4146396" cy="23614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400" b="1" dirty="0" smtClean="0">
              <a:solidFill>
                <a:schemeClr val="tx1"/>
              </a:solidFill>
            </a:endParaRPr>
          </a:p>
          <a:p>
            <a:endParaRPr lang="en-GB" sz="1600" b="1" dirty="0" smtClean="0">
              <a:solidFill>
                <a:schemeClr val="tx1"/>
              </a:solidFill>
            </a:endParaRPr>
          </a:p>
          <a:p>
            <a:endParaRPr lang="en-GB" sz="1600" b="1" dirty="0" smtClean="0">
              <a:solidFill>
                <a:schemeClr val="tx1"/>
              </a:solidFill>
            </a:endParaRPr>
          </a:p>
          <a:p>
            <a:r>
              <a:rPr lang="en-GB" sz="1600" b="1" dirty="0" smtClean="0">
                <a:solidFill>
                  <a:schemeClr val="tx1"/>
                </a:solidFill>
              </a:rPr>
              <a:t>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Website-www.cumbriatogether.com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Initial Police Officer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Modern Slavery and Human Trafficking Working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Quality Assessment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Victims Booklet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Bail info/leaflet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LSCB/MFH/CSE Working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8452" y="3827275"/>
            <a:ext cx="3747970" cy="23825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b="1" dirty="0" smtClean="0"/>
          </a:p>
          <a:p>
            <a:r>
              <a:rPr lang="en-GB" sz="1600" b="1" dirty="0" smtClean="0"/>
              <a:t>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Victims and Witnesses Group(Chair)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Consultation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Sexual Assault Coordination and Strategic Groups and Scrutiny Panel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Chairs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Domestic Abuse  Operational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Crime and Case Management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Crown Prosecution Service Regional Domestic and Sexual Violence Scrutiny Panel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059134" y="833639"/>
            <a:ext cx="4146395" cy="244203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600" b="1" dirty="0" smtClean="0"/>
          </a:p>
          <a:p>
            <a:r>
              <a:rPr lang="en-GB" sz="1600" b="1" dirty="0" smtClean="0"/>
              <a:t>Contract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IDVA (Independent Domestic Violence Advisor)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HIDSVA(Hospital </a:t>
            </a:r>
            <a:r>
              <a:rPr lang="en-GB" sz="1400" dirty="0"/>
              <a:t>based Independent Domestic </a:t>
            </a:r>
            <a:r>
              <a:rPr lang="en-GB" sz="1400" dirty="0" smtClean="0"/>
              <a:t> and Sexual Violence Advisor)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Victim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Turning the Spotlight-Perpetrator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Victim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Bridgeway-Sexual Assault Referral Centre and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Keep safe- Community Safety/Crime Prevention Project</a:t>
            </a:r>
          </a:p>
          <a:p>
            <a:endParaRPr lang="en-GB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355659" y="3283586"/>
            <a:ext cx="7907739" cy="574597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Victim’s Advocate and Constabulary Single Point of Contact 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3" name="Striped Right Arrow 12"/>
          <p:cNvSpPr/>
          <p:nvPr/>
        </p:nvSpPr>
        <p:spPr>
          <a:xfrm>
            <a:off x="327672" y="438202"/>
            <a:ext cx="7750819" cy="53031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Victims </a:t>
            </a:r>
            <a:r>
              <a:rPr lang="en-GB" dirty="0" smtClean="0">
                <a:solidFill>
                  <a:schemeClr val="tx1"/>
                </a:solidFill>
              </a:rPr>
              <a:t>Code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9" y="3140240"/>
            <a:ext cx="925136" cy="8612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328" y="3149667"/>
            <a:ext cx="1022763" cy="892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8205529" y="841210"/>
            <a:ext cx="451938" cy="5305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Partnership</a:t>
            </a:r>
            <a:endParaRPr lang="en-GB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8029876" y="685065"/>
            <a:ext cx="710366" cy="430948"/>
          </a:xfrm>
          <a:prstGeom prst="curved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8020162" y="5815282"/>
            <a:ext cx="720080" cy="394549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278111" y="107901"/>
            <a:ext cx="6408712" cy="288032"/>
          </a:xfrm>
          <a:prstGeom prst="roundRect">
            <a:avLst/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Victims Advocate</a:t>
            </a:r>
            <a:endParaRPr lang="en-GB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Striped Right Arrow 14"/>
          <p:cNvSpPr/>
          <p:nvPr/>
        </p:nvSpPr>
        <p:spPr>
          <a:xfrm>
            <a:off x="294639" y="6012556"/>
            <a:ext cx="7811839" cy="53031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Victims Journey to Cope and Recover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157</Words>
  <Application>Microsoft Office PowerPoint</Application>
  <PresentationFormat>Custom</PresentationFormat>
  <Paragraphs>54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Sandra Wiggin Victim’s Advocate  Email: sandra.wiggin@cumbria.police.uk  OPCC Telephone: 01768-217743 </vt:lpstr>
      <vt:lpstr>PowerPoint Presentation</vt:lpstr>
    </vt:vector>
  </TitlesOfParts>
  <Company>Cumbria Constabulary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Woof, Jo</dc:creator>
  <cp:lastModifiedBy>Wiggin, Sandra</cp:lastModifiedBy>
  <cp:revision>47</cp:revision>
  <cp:lastPrinted>2016-02-23T15:13:18Z</cp:lastPrinted>
  <dcterms:created xsi:type="dcterms:W3CDTF">2016-02-17T13:52:09Z</dcterms:created>
  <dcterms:modified xsi:type="dcterms:W3CDTF">2017-03-28T14:51:13Z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fec6b3-91e0-4cb4-97f0-3b695e194c32_Enabled">
    <vt:lpwstr>True</vt:lpwstr>
  </property>
  <property fmtid="{D5CDD505-2E9C-101B-9397-08002B2CF9AE}" pid="3" name="MSIP_Label_b4fec6b3-91e0-4cb4-97f0-3b695e194c32_Ref">
    <vt:lpwstr>https://api.informationprotection.azure.com/api/7ea6412d-a887-4942-951c-cd722827b11a</vt:lpwstr>
  </property>
  <property fmtid="{D5CDD505-2E9C-101B-9397-08002B2CF9AE}" pid="4" name="MSIP_Label_b4fec6b3-91e0-4cb4-97f0-3b695e194c32_AssignedBy">
    <vt:lpwstr>4158@cumpol.net</vt:lpwstr>
  </property>
  <property fmtid="{D5CDD505-2E9C-101B-9397-08002B2CF9AE}" pid="5" name="MSIP_Label_b4fec6b3-91e0-4cb4-97f0-3b695e194c32_DateCreated">
    <vt:lpwstr>2017-03-27T11:53:30.0152454+01:00</vt:lpwstr>
  </property>
  <property fmtid="{D5CDD505-2E9C-101B-9397-08002B2CF9AE}" pid="6" name="MSIP_Label_b4fec6b3-91e0-4cb4-97f0-3b695e194c32_Name">
    <vt:lpwstr>OFFICIAL</vt:lpwstr>
  </property>
  <property fmtid="{D5CDD505-2E9C-101B-9397-08002B2CF9AE}" pid="7" name="MSIP_Label_b4fec6b3-91e0-4cb4-97f0-3b695e194c32_Extended_MSFT_Method">
    <vt:lpwstr>Automatic</vt:lpwstr>
  </property>
  <property fmtid="{D5CDD505-2E9C-101B-9397-08002B2CF9AE}" pid="8" name="Sensitivity">
    <vt:lpwstr>OFFICIAL</vt:lpwstr>
  </property>
</Properties>
</file>